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9" r:id="rId2"/>
    <p:sldId id="300" r:id="rId3"/>
    <p:sldId id="280" r:id="rId4"/>
    <p:sldId id="281" r:id="rId5"/>
    <p:sldId id="282" r:id="rId6"/>
    <p:sldId id="283" r:id="rId7"/>
    <p:sldId id="294" r:id="rId8"/>
    <p:sldId id="287" r:id="rId9"/>
    <p:sldId id="285" r:id="rId10"/>
    <p:sldId id="286" r:id="rId11"/>
    <p:sldId id="288" r:id="rId12"/>
    <p:sldId id="289" r:id="rId13"/>
    <p:sldId id="290" r:id="rId14"/>
    <p:sldId id="295" r:id="rId15"/>
    <p:sldId id="291" r:id="rId16"/>
    <p:sldId id="292" r:id="rId17"/>
    <p:sldId id="296" r:id="rId18"/>
    <p:sldId id="297" r:id="rId19"/>
    <p:sldId id="298" r:id="rId20"/>
    <p:sldId id="299" r:id="rId21"/>
  </p:sldIdLst>
  <p:sldSz cx="9144000" cy="6858000" type="screen4x3"/>
  <p:notesSz cx="7104063" cy="10234613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47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>
      <p:cViewPr>
        <p:scale>
          <a:sx n="70" d="100"/>
          <a:sy n="70" d="100"/>
        </p:scale>
        <p:origin x="-576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>
                <a:ea typeface="Arial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D2EBC1A-DB44-488B-AF4A-165B97AA439B}" type="datetime1">
              <a:rPr lang="en-US"/>
              <a:pPr>
                <a:defRPr/>
              </a:pPr>
              <a:t>11/18/2014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>
                <a:ea typeface="Arial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3D200F85-017D-45CC-856D-807BDC0C4032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9044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A24644A2-2719-445F-8871-76CEFA943D4A}" type="datetime1">
              <a:rPr lang="nl-NL"/>
              <a:pPr>
                <a:defRPr/>
              </a:pPr>
              <a:t>18-11-2014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pPr lvl="0"/>
            <a:endParaRPr lang="nl-NL" noProof="0" dirty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5EF0A8CF-AF0A-4DD5-8DB6-80B99EE02C7D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60855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8C0C0-A9E9-4E11-955D-36C47E985FB7}" type="datetime1">
              <a:rPr lang="en-US"/>
              <a:pPr>
                <a:defRPr/>
              </a:pPr>
              <a:t>11/18/2014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5C81-C352-4D12-9363-5E100360916B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8402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5528F-A215-4B49-8D6F-87C4B816FEF6}" type="datetime1">
              <a:rPr lang="en-US"/>
              <a:pPr>
                <a:defRPr/>
              </a:pPr>
              <a:t>11/18/2014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380C6-62B8-402D-AA9F-79F7F4613FB5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8552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CF19B-3EEA-43D0-B229-74ADB8FB6BC9}" type="datetime1">
              <a:rPr lang="en-US"/>
              <a:pPr>
                <a:defRPr/>
              </a:pPr>
              <a:t>11/18/2014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6584B-FEE9-4933-9BE5-9B37EA55AE1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4660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16FCF-607D-49D0-B031-958D39726F1A}" type="datetime1">
              <a:rPr lang="en-US"/>
              <a:pPr>
                <a:defRPr/>
              </a:pPr>
              <a:t>11/18/2014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019FD-E422-4E00-B778-A6CEFE7F5F90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808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0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88034-6BFA-4E15-B6C4-24C6D6E22CC6}" type="datetime1">
              <a:rPr lang="en-US"/>
              <a:pPr>
                <a:defRPr/>
              </a:pPr>
              <a:t>11/18/2014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54BE1-E88E-4A93-9D6C-33883A17E40F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549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32D6E-2AFE-4180-831D-E77029E3DB43}" type="datetime1">
              <a:rPr lang="en-US"/>
              <a:pPr>
                <a:defRPr/>
              </a:pPr>
              <a:t>11/18/2014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4F9EF-3AB1-4C3F-9AD2-37EB7AC45148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343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BECA4-737C-430E-93EB-1AA88211EC43}" type="datetime1">
              <a:rPr lang="en-US"/>
              <a:pPr>
                <a:defRPr/>
              </a:pPr>
              <a:t>11/18/2014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580F0-2959-4BC1-8276-D6D25F3925AB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5942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67AB8-5BAD-4D4E-8743-D8A6799D4440}" type="datetime1">
              <a:rPr lang="en-US"/>
              <a:pPr>
                <a:defRPr/>
              </a:pPr>
              <a:t>11/18/2014</a:t>
            </a:fld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26F1B-3B4C-4B63-9444-2D6B36A87CBD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071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21742-D010-4DC6-8759-8958F8F3FED6}" type="datetime1">
              <a:rPr lang="en-US"/>
              <a:pPr>
                <a:defRPr/>
              </a:pPr>
              <a:t>11/18/2014</a:t>
            </a:fld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44210-E845-4092-A19C-8C8CEB615397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32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2BBEE-6B89-4C29-BAF0-B4A8519598CA}" type="datetime1">
              <a:rPr lang="en-US"/>
              <a:pPr>
                <a:defRPr/>
              </a:pPr>
              <a:t>11/18/2014</a:t>
            </a:fld>
            <a:endParaRPr lang="nl-NL" dirty="0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B5D7C-ED88-4487-875B-FD519D89EA35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3155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A2B01-2833-4151-81A8-21E77D1E61AE}" type="datetime1">
              <a:rPr lang="en-US"/>
              <a:pPr>
                <a:defRPr/>
              </a:pPr>
              <a:t>11/18/2014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99722-187F-46AA-BFF7-B9FFA702DAC0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5131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16949-0472-4404-8304-1F1E1D1ED1B3}" type="datetime1">
              <a:rPr lang="en-US"/>
              <a:pPr>
                <a:defRPr/>
              </a:pPr>
              <a:t>11/18/2014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3F4BB-52AB-4A70-8FCA-375AB54F76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4166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8FFD0A20-C476-411F-ACED-98BC6A4DC30F}" type="datetime1">
              <a:rPr lang="en-US"/>
              <a:pPr>
                <a:defRPr/>
              </a:pPr>
              <a:t>11/18/2014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4E46404C-65B9-4D1F-831E-C4374B20FF0B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Planvorming Energieakkoord</a:t>
            </a:r>
            <a:br>
              <a:rPr lang="nl-NL" dirty="0" smtClean="0"/>
            </a:br>
            <a:r>
              <a:rPr lang="nl-NL" dirty="0" smtClean="0"/>
              <a:t>Zonnewarmte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 smtClean="0"/>
              <a:t>Sunday</a:t>
            </a:r>
            <a:r>
              <a:rPr lang="nl-NL" dirty="0" smtClean="0"/>
              <a:t> 2014</a:t>
            </a:r>
          </a:p>
          <a:p>
            <a:r>
              <a:rPr lang="nl-NL" dirty="0" smtClean="0"/>
              <a:t>Gerard van Amerongen</a:t>
            </a:r>
          </a:p>
          <a:p>
            <a:r>
              <a:rPr lang="nl-NL" dirty="0" smtClean="0"/>
              <a:t>Directeur Holland Solar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6D5C81-C352-4D12-9363-5E100360916B}" type="slidenum">
              <a:rPr lang="nl-NL" smtClean="0"/>
              <a:pPr>
                <a:defRPr/>
              </a:pPr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1846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Stimulering vraag op de korte termijn</a:t>
            </a:r>
            <a:br>
              <a:rPr lang="nl-NL" dirty="0"/>
            </a:br>
            <a:r>
              <a:rPr lang="nl-NL" sz="2400" dirty="0"/>
              <a:t>- Maatregelen in de pijplijn -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676672"/>
          </a:xfrm>
        </p:spPr>
        <p:txBody>
          <a:bodyPr/>
          <a:lstStyle/>
          <a:p>
            <a:r>
              <a:rPr lang="nl-NL" dirty="0" smtClean="0"/>
              <a:t>Financieringsinstrumenten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354BE1-E88E-4A93-9D6C-33883A17E40F}" type="slidenum">
              <a:rPr lang="nl-NL" smtClean="0"/>
              <a:pPr>
                <a:defRPr/>
              </a:pPr>
              <a:t>10</a:t>
            </a:fld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965494"/>
              </p:ext>
            </p:extLst>
          </p:nvPr>
        </p:nvGraphicFramePr>
        <p:xfrm>
          <a:off x="323528" y="2636912"/>
          <a:ext cx="842493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3816424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Onderwerp: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Effect korte termijn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Effect 2023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Nationaal energiebesparingsfonds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Verbreding</a:t>
                      </a:r>
                      <a:r>
                        <a:rPr lang="nl-NL" baseline="0" dirty="0" smtClean="0"/>
                        <a:t> potentiele doelgroep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Marginaal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Revolving</a:t>
                      </a:r>
                      <a:r>
                        <a:rPr lang="nl-NL" dirty="0" smtClean="0"/>
                        <a:t> fonds huursector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Stimulans voor de huursector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Marginaal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Revolving</a:t>
                      </a:r>
                      <a:r>
                        <a:rPr lang="nl-NL" dirty="0" smtClean="0"/>
                        <a:t> fonds </a:t>
                      </a:r>
                      <a:r>
                        <a:rPr lang="nl-NL" dirty="0" err="1" smtClean="0"/>
                        <a:t>VVE’s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Stimulans</a:t>
                      </a:r>
                      <a:r>
                        <a:rPr lang="nl-NL" baseline="0" dirty="0" smtClean="0"/>
                        <a:t> voor sector appartementen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Marginaal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99852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Korte termijn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Op</a:t>
                      </a:r>
                      <a:r>
                        <a:rPr lang="nl-NL" sz="1400" b="0" baseline="0" noProof="0" dirty="0" smtClean="0"/>
                        <a:t> termijn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Anticiperen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7" name="Picture 2" descr="C:\Users\Gerard\AppData\Local\Microsoft\Windows\Temporary Internet Files\Content.IE5\3W386QJM\MC9000823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3556" y="5679832"/>
            <a:ext cx="617077" cy="61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685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Stimulering vraag op de korte termijn</a:t>
            </a:r>
            <a:br>
              <a:rPr lang="nl-NL" dirty="0"/>
            </a:br>
            <a:r>
              <a:rPr lang="nl-NL" sz="2400" dirty="0"/>
              <a:t>- Maatregelen in de pijplijn -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648072"/>
          </a:xfrm>
        </p:spPr>
        <p:txBody>
          <a:bodyPr/>
          <a:lstStyle/>
          <a:p>
            <a:r>
              <a:rPr lang="nl-NL" dirty="0" smtClean="0"/>
              <a:t>Stimuleringsmaatregelen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354BE1-E88E-4A93-9D6C-33883A17E40F}" type="slidenum">
              <a:rPr lang="nl-NL" smtClean="0"/>
              <a:pPr>
                <a:defRPr/>
              </a:pPr>
              <a:t>11</a:t>
            </a:fld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138203"/>
              </p:ext>
            </p:extLst>
          </p:nvPr>
        </p:nvGraphicFramePr>
        <p:xfrm>
          <a:off x="323528" y="2636912"/>
          <a:ext cx="842493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3816424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Onderwerp: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Effect korte termijn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Effect 2023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Energieprestatie huursector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Stimulans voor de huursector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Marginaal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Huurprijswetgeving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Stimulans voor de huursector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Marginaal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VNG en gemeenten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Stimulans</a:t>
                      </a:r>
                      <a:r>
                        <a:rPr lang="nl-NL" baseline="0" dirty="0" smtClean="0"/>
                        <a:t> op gemeentelijk niveau</a:t>
                      </a:r>
                      <a:endParaRPr lang="nl-N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Marginaal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Experimenteerruimte</a:t>
                      </a:r>
                      <a:r>
                        <a:rPr lang="nl-NL" baseline="0" dirty="0" smtClean="0"/>
                        <a:t> (</a:t>
                      </a:r>
                      <a:r>
                        <a:rPr lang="nl-NL" baseline="0" dirty="0" err="1" smtClean="0"/>
                        <a:t>AmvB</a:t>
                      </a:r>
                      <a:r>
                        <a:rPr lang="nl-NL" baseline="0" dirty="0" smtClean="0"/>
                        <a:t>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Meer “ruimte” voor</a:t>
                      </a:r>
                      <a:r>
                        <a:rPr lang="nl-NL" baseline="0" dirty="0" smtClean="0"/>
                        <a:t> zonnewarmte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Belangrijk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Energielabel producten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Significant effect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Belangrijk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Keurmerken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Kwaliteitsborging producten</a:t>
                      </a:r>
                      <a:r>
                        <a:rPr lang="nl-NL" baseline="0" dirty="0" smtClean="0"/>
                        <a:t> / diensten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Belangrijk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99852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Korte termijn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Op</a:t>
                      </a:r>
                      <a:r>
                        <a:rPr lang="nl-NL" sz="1400" b="0" baseline="0" noProof="0" dirty="0" smtClean="0"/>
                        <a:t> termijn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Anticiperen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7" name="Picture 2" descr="C:\Users\Gerard\AppData\Local\Microsoft\Windows\Temporary Internet Files\Content.IE5\3W386QJM\MC9000823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3556" y="5679832"/>
            <a:ext cx="617077" cy="61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1871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Stimulering vraag op de korte termijn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2400" dirty="0" smtClean="0"/>
              <a:t>- Nieuwe voorstellen -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579296" cy="648072"/>
          </a:xfrm>
        </p:spPr>
        <p:txBody>
          <a:bodyPr/>
          <a:lstStyle/>
          <a:p>
            <a:r>
              <a:rPr lang="nl-NL" dirty="0" smtClean="0"/>
              <a:t>Maatregelen gericht op aantrekkelijkere economie zonnewarmte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354BE1-E88E-4A93-9D6C-33883A17E40F}" type="slidenum">
              <a:rPr lang="nl-NL" smtClean="0"/>
              <a:pPr>
                <a:defRPr/>
              </a:pPr>
              <a:t>12</a:t>
            </a:fld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640082"/>
              </p:ext>
            </p:extLst>
          </p:nvPr>
        </p:nvGraphicFramePr>
        <p:xfrm>
          <a:off x="323528" y="2348880"/>
          <a:ext cx="8424936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3816424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Onderwerp: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Effect korte termijn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Effect 2023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Overdrachtsbelasting en toepassing duurzaam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Belangrijk particuliere eigenaren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Belangrijk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Laag BTW tarief producten en diensten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Significant particuliere eigenaren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Significant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EIA terug naar 56% en koppeling SDE+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Significant voor grotere toepassingen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Significant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SDE+ grens zonnewarmte naar ≥ 25 m</a:t>
                      </a:r>
                      <a:r>
                        <a:rPr lang="nl-NL" baseline="30000" dirty="0" smtClean="0"/>
                        <a:t>2</a:t>
                      </a:r>
                      <a:endParaRPr lang="nl-NL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Significant voor grotere toepassingen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Significant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OZB waardebepaling en DE maatregelen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Belangrijk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Belangrijk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99852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Korte termijn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Op</a:t>
                      </a:r>
                      <a:r>
                        <a:rPr lang="nl-NL" sz="1400" b="0" baseline="0" noProof="0" dirty="0" smtClean="0"/>
                        <a:t> termijn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Anticiperen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2050" name="Picture 2" descr="C:\Users\Gerard\AppData\Local\Microsoft\Windows\Temporary Internet Files\Content.IE5\1FZ02T5B\MC9000536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1644" y="5487771"/>
            <a:ext cx="750265" cy="913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522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Stimulering vraag op de korte termijn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2400" dirty="0" smtClean="0"/>
              <a:t>- Nieuwe voorstellen -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579296" cy="648072"/>
          </a:xfrm>
        </p:spPr>
        <p:txBody>
          <a:bodyPr/>
          <a:lstStyle/>
          <a:p>
            <a:r>
              <a:rPr lang="nl-NL" dirty="0" smtClean="0"/>
              <a:t>Maatregelen gericht op aantrekkelijkere economie zonnewarmte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354BE1-E88E-4A93-9D6C-33883A17E40F}" type="slidenum">
              <a:rPr lang="nl-NL" smtClean="0"/>
              <a:pPr>
                <a:defRPr/>
              </a:pPr>
              <a:t>13</a:t>
            </a:fld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106447"/>
              </p:ext>
            </p:extLst>
          </p:nvPr>
        </p:nvGraphicFramePr>
        <p:xfrm>
          <a:off x="323528" y="2348880"/>
          <a:ext cx="8424936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3816424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Onderwerp: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Effect korte termijn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Effect 2023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Regeling “Asbestdaken” en ZW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Belangrijk agrarische sector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Marginaal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Verschil energiebelasting gas en elektra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Belangrijk / significant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Significant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Eenmalige</a:t>
                      </a:r>
                      <a:r>
                        <a:rPr lang="nl-NL" baseline="0" dirty="0" smtClean="0"/>
                        <a:t> investeringssubsidie (warmte breed)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Significant en kan veel</a:t>
                      </a:r>
                      <a:r>
                        <a:rPr lang="nl-NL" baseline="0" dirty="0" smtClean="0"/>
                        <a:t> ongelijkheid in het speelveld wegnemen</a:t>
                      </a:r>
                      <a:endParaRPr lang="nl-N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Marginaal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99852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Korte termijn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Op</a:t>
                      </a:r>
                      <a:r>
                        <a:rPr lang="nl-NL" sz="1400" b="0" baseline="0" noProof="0" dirty="0" smtClean="0"/>
                        <a:t> termijn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Anticiperen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7" name="Picture 2" descr="C:\Users\Gerard\AppData\Local\Microsoft\Windows\Temporary Internet Files\Content.IE5\1FZ02T5B\MC9000536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1644" y="5487771"/>
            <a:ext cx="750265" cy="913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07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Middellange termijn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Stimulering marktvraag op de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94F9EF-3AB1-4C3F-9AD2-37EB7AC45148}" type="slidenum">
              <a:rPr lang="nl-NL" smtClean="0"/>
              <a:pPr>
                <a:defRPr/>
              </a:pPr>
              <a:t>14</a:t>
            </a:fld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3059832" y="1196752"/>
            <a:ext cx="5832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smtClean="0"/>
              <a:t>Marktvraag middellange termijn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schemeClr val="bg1">
                    <a:lumMod val="50000"/>
                  </a:schemeClr>
                </a:solidFill>
              </a:rPr>
              <a:t>Waar moeten we ons op instellen?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bg1">
                    <a:lumMod val="50000"/>
                  </a:schemeClr>
                </a:solidFill>
              </a:rPr>
              <a:t>Hoe kunnen we nog meer </a:t>
            </a:r>
            <a:r>
              <a:rPr lang="nl-NL" sz="2000" dirty="0" smtClean="0">
                <a:solidFill>
                  <a:schemeClr val="bg1">
                    <a:lumMod val="50000"/>
                  </a:schemeClr>
                </a:solidFill>
              </a:rPr>
              <a:t>doen?</a:t>
            </a:r>
            <a:endParaRPr lang="nl-NL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074" name="Picture 2" descr="C:\Users\Gerard\AppData\Local\Microsoft\Windows\Temporary Internet Files\Content.IE5\OFBLIATE\MP90044251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48" y="2167409"/>
            <a:ext cx="2627784" cy="1751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425243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Korte termijn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Op</a:t>
                      </a:r>
                      <a:r>
                        <a:rPr lang="nl-NL" sz="1400" b="0" baseline="0" noProof="0" dirty="0" smtClean="0"/>
                        <a:t> termijn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Anticiperen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659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Stimulering vraag </a:t>
            </a:r>
            <a:r>
              <a:rPr lang="nl-NL" dirty="0" smtClean="0"/>
              <a:t>op termijn</a:t>
            </a:r>
            <a:r>
              <a:rPr lang="nl-NL" dirty="0"/>
              <a:t/>
            </a:r>
            <a:br>
              <a:rPr lang="nl-NL" dirty="0"/>
            </a:br>
            <a:r>
              <a:rPr lang="nl-NL" sz="2400" dirty="0"/>
              <a:t>- Maatregelen in de pijplijn -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354BE1-E88E-4A93-9D6C-33883A17E40F}" type="slidenum">
              <a:rPr lang="nl-NL" smtClean="0"/>
              <a:pPr>
                <a:defRPr/>
              </a:pPr>
              <a:t>15</a:t>
            </a:fld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830841"/>
              </p:ext>
            </p:extLst>
          </p:nvPr>
        </p:nvGraphicFramePr>
        <p:xfrm>
          <a:off x="395536" y="2708920"/>
          <a:ext cx="8424936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3816424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Onderwerp: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Effect korte termijn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Effect 2023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Energieneutraal</a:t>
                      </a:r>
                      <a:r>
                        <a:rPr lang="nl-NL" baseline="0" dirty="0" smtClean="0"/>
                        <a:t> bouwen overheidsgebouwen (2018)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Vanaf 2018 significant</a:t>
                      </a:r>
                      <a:r>
                        <a:rPr lang="nl-NL" baseline="0" dirty="0" smtClean="0"/>
                        <a:t> voor utiliteitsgebouwen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Significant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Energieneutraal bouwen</a:t>
                      </a:r>
                      <a:r>
                        <a:rPr lang="nl-NL" baseline="0" dirty="0" smtClean="0"/>
                        <a:t> alle gebouwen (2020)</a:t>
                      </a:r>
                      <a:endParaRPr lang="nl-N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Vanaf 2020 significant</a:t>
                      </a:r>
                      <a:r>
                        <a:rPr lang="nl-NL" baseline="0" dirty="0" smtClean="0"/>
                        <a:t> voor alle gebouwen</a:t>
                      </a:r>
                      <a:endParaRPr lang="nl-N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Significant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24528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Korte termijn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Op</a:t>
                      </a:r>
                      <a:r>
                        <a:rPr lang="nl-NL" sz="1400" b="0" baseline="0" noProof="0" dirty="0" smtClean="0"/>
                        <a:t> termijn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Anticiperen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7" name="Picture 2" descr="C:\Users\Gerard\AppData\Local\Microsoft\Windows\Temporary Internet Files\Content.IE5\3W386QJM\MC9000823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3556" y="5679832"/>
            <a:ext cx="617077" cy="61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0993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Stimulering vraag op termijn</a:t>
            </a:r>
            <a:br>
              <a:rPr lang="nl-NL" dirty="0"/>
            </a:br>
            <a:r>
              <a:rPr lang="nl-NL" sz="2400" dirty="0"/>
              <a:t>- </a:t>
            </a:r>
            <a:r>
              <a:rPr lang="nl-NL" sz="2400" dirty="0" smtClean="0"/>
              <a:t>Nieuwe maatregelen -</a:t>
            </a:r>
            <a:endParaRPr lang="nl-NL" sz="2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354BE1-E88E-4A93-9D6C-33883A17E40F}" type="slidenum">
              <a:rPr lang="nl-NL" smtClean="0"/>
              <a:pPr>
                <a:defRPr/>
              </a:pPr>
              <a:t>16</a:t>
            </a:fld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918761"/>
              </p:ext>
            </p:extLst>
          </p:nvPr>
        </p:nvGraphicFramePr>
        <p:xfrm>
          <a:off x="395536" y="2132856"/>
          <a:ext cx="8424936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3312368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Onderwerp: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Effect korte termijn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Effect 2023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Handhaven verplichting rendabele E-investeringen bedrijfsgebouwen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Belangrijk bedrijfsgebouwen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Belangrijk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Verplichte vervanging cv-ketel / warmwatertoestel door ≥A+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Zeer significant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Significant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Decentraal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invoeden</a:t>
                      </a:r>
                      <a:r>
                        <a:rPr lang="nl-NL" baseline="0" dirty="0" smtClean="0"/>
                        <a:t> duurzame warmte in (nieuwe) netten</a:t>
                      </a:r>
                      <a:endParaRPr lang="nl-N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Belangrijk voor nieuwbouw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Significant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Verplicht aandeel DE in (</a:t>
                      </a:r>
                      <a:r>
                        <a:rPr lang="nl-NL" dirty="0" err="1" smtClean="0"/>
                        <a:t>dentraal</a:t>
                      </a:r>
                      <a:r>
                        <a:rPr lang="nl-NL" dirty="0" smtClean="0"/>
                        <a:t>)</a:t>
                      </a:r>
                      <a:r>
                        <a:rPr lang="nl-NL" baseline="0" dirty="0" smtClean="0"/>
                        <a:t> voeden warmtenetten</a:t>
                      </a:r>
                      <a:endParaRPr lang="nl-N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Significant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Significant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24528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Korte termijn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Op</a:t>
                      </a:r>
                      <a:r>
                        <a:rPr lang="nl-NL" sz="1400" b="0" baseline="0" noProof="0" dirty="0" smtClean="0"/>
                        <a:t> termijn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Anticiperen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7" name="Picture 2" descr="C:\Users\Gerard\AppData\Local\Microsoft\Windows\Temporary Internet Files\Content.IE5\1FZ02T5B\MC9000536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1644" y="5487771"/>
            <a:ext cx="750265" cy="913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949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Productontwikkeling en innovaties 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Anticiperen door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94F9EF-3AB1-4C3F-9AD2-37EB7AC45148}" type="slidenum">
              <a:rPr lang="nl-NL" smtClean="0"/>
              <a:pPr>
                <a:defRPr/>
              </a:pPr>
              <a:t>17</a:t>
            </a:fld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3059832" y="1196752"/>
            <a:ext cx="5832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smtClean="0"/>
              <a:t>Anticiperen op de veranderende vraag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schemeClr val="bg1">
                    <a:lumMod val="50000"/>
                  </a:schemeClr>
                </a:solidFill>
              </a:rPr>
              <a:t>Wat kunnen we zelf doen?</a:t>
            </a:r>
          </a:p>
        </p:txBody>
      </p:sp>
      <p:pic>
        <p:nvPicPr>
          <p:cNvPr id="4098" name="Picture 2" descr="C:\Users\Gerard\AppData\Local\Microsoft\Windows\Temporary Internet Files\Content.IE5\3W386QJM\MC9002397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22" y="2204863"/>
            <a:ext cx="1475471" cy="1545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049168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Korte termijn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Op</a:t>
                      </a:r>
                      <a:r>
                        <a:rPr lang="nl-NL" sz="1400" b="0" baseline="0" noProof="0" dirty="0" smtClean="0"/>
                        <a:t> termijn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Anticiperen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882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 Anticiperen op onze toekomst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Productontwikkelingen</a:t>
            </a:r>
          </a:p>
          <a:p>
            <a:pPr lvl="1"/>
            <a:r>
              <a:rPr lang="nl-NL" dirty="0" smtClean="0"/>
              <a:t>Gelet op het type ondersteuning voor de korte termijn</a:t>
            </a:r>
          </a:p>
          <a:p>
            <a:pPr lvl="2"/>
            <a:r>
              <a:rPr lang="nl-NL" dirty="0" smtClean="0"/>
              <a:t>Product-marktcombinaties</a:t>
            </a:r>
          </a:p>
          <a:p>
            <a:pPr lvl="3"/>
            <a:r>
              <a:rPr lang="nl-NL" dirty="0" smtClean="0"/>
              <a:t>Woningbouw, hoogbouw, agrarisch, industrie, bedrijfsgebouwen, …</a:t>
            </a:r>
          </a:p>
          <a:p>
            <a:pPr lvl="2"/>
            <a:r>
              <a:rPr lang="nl-NL" dirty="0" smtClean="0"/>
              <a:t>Van product naar toepassingswijze</a:t>
            </a:r>
          </a:p>
          <a:p>
            <a:r>
              <a:rPr lang="nl-NL" dirty="0" smtClean="0"/>
              <a:t>Innovaties van de technologie</a:t>
            </a:r>
          </a:p>
          <a:p>
            <a:pPr lvl="1"/>
            <a:r>
              <a:rPr lang="nl-NL" dirty="0" smtClean="0"/>
              <a:t>Gelet op de vraag in de nabije toekomst:</a:t>
            </a:r>
          </a:p>
          <a:p>
            <a:pPr lvl="2"/>
            <a:r>
              <a:rPr lang="nl-NL" dirty="0" smtClean="0"/>
              <a:t>Route naar significante kostprijsverlaging</a:t>
            </a:r>
          </a:p>
          <a:p>
            <a:pPr lvl="2"/>
            <a:r>
              <a:rPr lang="nl-NL" dirty="0" smtClean="0"/>
              <a:t>Eenvoudiger en breder toepasbaar</a:t>
            </a:r>
          </a:p>
          <a:p>
            <a:r>
              <a:rPr lang="nl-NL" dirty="0" smtClean="0"/>
              <a:t>Gebruikmaken van:</a:t>
            </a:r>
          </a:p>
          <a:p>
            <a:pPr lvl="1"/>
            <a:r>
              <a:rPr lang="nl-NL" dirty="0" smtClean="0"/>
              <a:t>Subsidiemaatregelen en samenwerkingsvormen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354BE1-E88E-4A93-9D6C-33883A17E40F}" type="slidenum">
              <a:rPr lang="nl-NL" smtClean="0"/>
              <a:pPr>
                <a:defRPr/>
              </a:pPr>
              <a:t>18</a:t>
            </a:fld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888821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Korte termijn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Op</a:t>
                      </a:r>
                      <a:r>
                        <a:rPr lang="nl-NL" sz="1400" b="0" baseline="0" noProof="0" dirty="0" smtClean="0"/>
                        <a:t> termijn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Anticiperen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377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samenvattend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Ter afsluiting en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94F9EF-3AB1-4C3F-9AD2-37EB7AC45148}" type="slidenum">
              <a:rPr lang="nl-NL" smtClean="0"/>
              <a:pPr>
                <a:defRPr/>
              </a:pPr>
              <a:t>19</a:t>
            </a:fld>
            <a:endParaRPr lang="nl-NL" dirty="0"/>
          </a:p>
        </p:txBody>
      </p:sp>
      <p:pic>
        <p:nvPicPr>
          <p:cNvPr id="5122" name="Picture 2" descr="C:\Users\Gerard\AppData\Local\Microsoft\Windows\Temporary Internet Files\Content.IE5\S6K0TKST\MC9003384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412776"/>
            <a:ext cx="1789481" cy="1476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2663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Inhoudsopgave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Inleiding </a:t>
            </a:r>
          </a:p>
          <a:p>
            <a:pPr lvl="1"/>
            <a:r>
              <a:rPr lang="nl-NL" dirty="0" smtClean="0"/>
              <a:t>Waarom en context</a:t>
            </a:r>
          </a:p>
          <a:p>
            <a:r>
              <a:rPr lang="nl-NL" dirty="0" smtClean="0"/>
              <a:t>Maatregelen korte termijn</a:t>
            </a:r>
          </a:p>
          <a:p>
            <a:pPr lvl="1"/>
            <a:r>
              <a:rPr lang="nl-NL" dirty="0" smtClean="0"/>
              <a:t>Stimulering huidige vraag</a:t>
            </a:r>
          </a:p>
          <a:p>
            <a:r>
              <a:rPr lang="nl-NL" dirty="0" smtClean="0"/>
              <a:t>Maatregelen op termijn</a:t>
            </a:r>
          </a:p>
          <a:p>
            <a:pPr lvl="1"/>
            <a:r>
              <a:rPr lang="nl-NL" dirty="0" smtClean="0"/>
              <a:t>Bestendigen vraag op termijn</a:t>
            </a:r>
          </a:p>
          <a:p>
            <a:r>
              <a:rPr lang="nl-NL" dirty="0" smtClean="0"/>
              <a:t>Anticiperen</a:t>
            </a:r>
          </a:p>
          <a:p>
            <a:pPr lvl="1"/>
            <a:r>
              <a:rPr lang="nl-NL" dirty="0" smtClean="0"/>
              <a:t>Wat kan de sector zelf doen?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354BE1-E88E-4A93-9D6C-33883A17E40F}" type="slidenum">
              <a:rPr lang="nl-NL" smtClean="0"/>
              <a:pPr>
                <a:defRPr/>
              </a:pPr>
              <a:t>2</a:t>
            </a:fld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859205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Korte termijn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Op</a:t>
                      </a:r>
                      <a:r>
                        <a:rPr lang="nl-NL" sz="1400" b="0" baseline="0" noProof="0" dirty="0" smtClean="0"/>
                        <a:t> termijn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Anticiperen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559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Samenvattend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energieakkoord geeft een goed momentum om tot een omslagpunt te komen voor de toepassing van zonnewarmte</a:t>
            </a:r>
          </a:p>
          <a:p>
            <a:r>
              <a:rPr lang="nl-NL" dirty="0" smtClean="0"/>
              <a:t>Er staan voor de korte termijn een groot aantal bouwstenen ter beschikking om adequaat te werken aan omzetverhoging</a:t>
            </a:r>
          </a:p>
          <a:p>
            <a:r>
              <a:rPr lang="nl-NL" dirty="0" smtClean="0"/>
              <a:t>Er liggen nieuwe voorstellen om een en ander verder te verstevigen</a:t>
            </a:r>
          </a:p>
          <a:p>
            <a:r>
              <a:rPr lang="nl-NL" dirty="0" smtClean="0"/>
              <a:t>Voor de wat langere termijn zijn er maatregelen in ontwikkeling en voorstellen voor extra maatregelen</a:t>
            </a:r>
          </a:p>
          <a:p>
            <a:r>
              <a:rPr lang="nl-NL" dirty="0" smtClean="0"/>
              <a:t>De sector zal hier zelf mee aan de slag moeten.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354BE1-E88E-4A93-9D6C-33883A17E40F}" type="slidenum">
              <a:rPr lang="nl-NL" smtClean="0"/>
              <a:pPr>
                <a:defRPr/>
              </a:pPr>
              <a:t>20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2695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92488"/>
          </a:xfrm>
        </p:spPr>
        <p:txBody>
          <a:bodyPr/>
          <a:lstStyle/>
          <a:p>
            <a:r>
              <a:rPr lang="nl-NL" sz="2000" dirty="0" smtClean="0"/>
              <a:t>Basis onder het energieakkoord:</a:t>
            </a:r>
          </a:p>
          <a:p>
            <a:pPr lvl="1"/>
            <a:r>
              <a:rPr lang="nl-NL" sz="1800" dirty="0" smtClean="0"/>
              <a:t>Wind op zee			(~63 PJ, 2023)</a:t>
            </a:r>
          </a:p>
          <a:p>
            <a:pPr lvl="1"/>
            <a:r>
              <a:rPr lang="nl-NL" sz="1800" dirty="0" smtClean="0"/>
              <a:t>Wind op land			(~60 PJ, 2023)</a:t>
            </a:r>
          </a:p>
          <a:p>
            <a:pPr lvl="1"/>
            <a:r>
              <a:rPr lang="nl-NL" sz="1800" dirty="0" smtClean="0"/>
              <a:t>Biomassa (bij- en </a:t>
            </a:r>
            <a:r>
              <a:rPr lang="nl-NL" sz="1800" dirty="0" err="1" smtClean="0"/>
              <a:t>meestook</a:t>
            </a:r>
            <a:r>
              <a:rPr lang="nl-NL" sz="1800" dirty="0" smtClean="0"/>
              <a:t>)	</a:t>
            </a:r>
            <a:r>
              <a:rPr lang="nl-NL" sz="1800" dirty="0" smtClean="0"/>
              <a:t>	(~</a:t>
            </a:r>
            <a:r>
              <a:rPr lang="nl-NL" sz="1800" dirty="0" smtClean="0"/>
              <a:t>25 PJ, 2023)</a:t>
            </a:r>
          </a:p>
          <a:p>
            <a:pPr lvl="1"/>
            <a:r>
              <a:rPr lang="nl-NL" sz="1800" dirty="0" smtClean="0"/>
              <a:t>Mobiliteit				(~37 PJ, 2023)</a:t>
            </a:r>
          </a:p>
          <a:p>
            <a:pPr lvl="1"/>
            <a:r>
              <a:rPr lang="nl-NL" sz="1800" dirty="0" smtClean="0"/>
              <a:t>Na 2023 zal de groei van deze bronnen afnemen</a:t>
            </a:r>
          </a:p>
          <a:p>
            <a:pPr lvl="1"/>
            <a:r>
              <a:rPr lang="nl-NL" sz="1800" dirty="0" smtClean="0"/>
              <a:t>=&gt; ~50% van de doelstellingen 2020 / 2023</a:t>
            </a:r>
          </a:p>
          <a:p>
            <a:r>
              <a:rPr lang="nl-NL" sz="2000" dirty="0" smtClean="0"/>
              <a:t>Overige bijdragen nader vast te stellen:</a:t>
            </a:r>
          </a:p>
          <a:p>
            <a:pPr lvl="1"/>
            <a:r>
              <a:rPr lang="nl-NL" sz="1800" dirty="0" smtClean="0"/>
              <a:t>Zonnestroom</a:t>
            </a:r>
          </a:p>
          <a:p>
            <a:pPr lvl="1"/>
            <a:r>
              <a:rPr lang="nl-NL" sz="1800" dirty="0" smtClean="0"/>
              <a:t>Zonnewarmte</a:t>
            </a:r>
          </a:p>
          <a:p>
            <a:pPr lvl="1"/>
            <a:r>
              <a:rPr lang="nl-NL" sz="1800" dirty="0" smtClean="0"/>
              <a:t>Bodemenergie</a:t>
            </a:r>
          </a:p>
          <a:p>
            <a:pPr lvl="1"/>
            <a:r>
              <a:rPr lang="nl-NL" sz="1800" dirty="0" smtClean="0"/>
              <a:t>Buitenlucht warmte</a:t>
            </a:r>
          </a:p>
          <a:p>
            <a:pPr lvl="1"/>
            <a:r>
              <a:rPr lang="nl-NL" sz="1800" dirty="0" smtClean="0"/>
              <a:t>Biomassa </a:t>
            </a:r>
            <a:endParaRPr lang="nl-NL" sz="1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354BE1-E88E-4A93-9D6C-33883A17E40F}" type="slidenum">
              <a:rPr lang="nl-NL" smtClean="0"/>
              <a:pPr>
                <a:defRPr/>
              </a:pPr>
              <a:t>3</a:t>
            </a:fld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290286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Korte termijn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Op</a:t>
                      </a:r>
                      <a:r>
                        <a:rPr lang="nl-NL" sz="1400" b="0" baseline="0" noProof="0" dirty="0" smtClean="0"/>
                        <a:t> termijn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Anticiperen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383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Overig wordt nu vormgegeven onder de titel ‘186 PJ’ (2023)</a:t>
            </a:r>
          </a:p>
          <a:p>
            <a:pPr lvl="1"/>
            <a:r>
              <a:rPr lang="nl-NL" dirty="0" smtClean="0"/>
              <a:t>Getrokken door de DE-koepel</a:t>
            </a:r>
          </a:p>
          <a:p>
            <a:pPr lvl="1"/>
            <a:r>
              <a:rPr lang="nl-NL" dirty="0" smtClean="0"/>
              <a:t>Participatie DE-branche organisaties</a:t>
            </a:r>
          </a:p>
          <a:p>
            <a:pPr lvl="1"/>
            <a:r>
              <a:rPr lang="nl-NL" dirty="0" smtClean="0"/>
              <a:t>Sinds maart 2014</a:t>
            </a:r>
          </a:p>
          <a:p>
            <a:r>
              <a:rPr lang="nl-NL" dirty="0" smtClean="0"/>
              <a:t>Procedure</a:t>
            </a:r>
          </a:p>
          <a:p>
            <a:pPr lvl="1"/>
            <a:r>
              <a:rPr lang="nl-NL" dirty="0" smtClean="0"/>
              <a:t>Branches leveren ‘maatregelen’ aan</a:t>
            </a:r>
          </a:p>
          <a:p>
            <a:pPr lvl="1"/>
            <a:r>
              <a:rPr lang="nl-NL" dirty="0" smtClean="0"/>
              <a:t>RVO ondersteund het proces</a:t>
            </a:r>
          </a:p>
          <a:p>
            <a:pPr lvl="1"/>
            <a:r>
              <a:rPr lang="nl-NL" dirty="0" smtClean="0"/>
              <a:t>ECN rekent effecten na</a:t>
            </a:r>
          </a:p>
          <a:p>
            <a:pPr lvl="1"/>
            <a:r>
              <a:rPr lang="nl-NL" dirty="0" smtClean="0"/>
              <a:t>=&gt; concreet plan ingebracht in Energieakkoord beraad</a:t>
            </a:r>
          </a:p>
          <a:p>
            <a:r>
              <a:rPr lang="nl-NL" dirty="0" smtClean="0"/>
              <a:t>Huidige fase: </a:t>
            </a:r>
          </a:p>
          <a:p>
            <a:pPr lvl="1"/>
            <a:r>
              <a:rPr lang="nl-NL" dirty="0" smtClean="0"/>
              <a:t>Selectieproces voor narekenen ECN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354BE1-E88E-4A93-9D6C-33883A17E40F}" type="slidenum">
              <a:rPr lang="nl-NL" smtClean="0"/>
              <a:pPr>
                <a:defRPr/>
              </a:pPr>
              <a:t>4</a:t>
            </a:fld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911801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Korte termijn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Op</a:t>
                      </a:r>
                      <a:r>
                        <a:rPr lang="nl-NL" sz="1400" b="0" baseline="0" noProof="0" dirty="0" smtClean="0"/>
                        <a:t> termijn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Anticiperen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357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Uitgangspunt voor zonnewarmte:</a:t>
            </a:r>
          </a:p>
          <a:p>
            <a:pPr lvl="1"/>
            <a:r>
              <a:rPr lang="nl-NL" dirty="0" smtClean="0"/>
              <a:t>van 1 PJ naar 6 PJ in 2023</a:t>
            </a:r>
          </a:p>
          <a:p>
            <a:pPr lvl="2"/>
            <a:r>
              <a:rPr lang="nl-NL" dirty="0" smtClean="0"/>
              <a:t>Zonder additionele maatregelen zal dit 2 PJ in 2023 zijn</a:t>
            </a:r>
          </a:p>
          <a:p>
            <a:pPr lvl="1"/>
            <a:r>
              <a:rPr lang="nl-NL" dirty="0" smtClean="0"/>
              <a:t>Forse ambitie!</a:t>
            </a:r>
          </a:p>
          <a:p>
            <a:pPr lvl="2"/>
            <a:r>
              <a:rPr lang="nl-NL" dirty="0" smtClean="0"/>
              <a:t>Vereist maximale inspanning van alle partijen</a:t>
            </a:r>
          </a:p>
          <a:p>
            <a:r>
              <a:rPr lang="nl-NL" dirty="0" smtClean="0"/>
              <a:t>Insteek van Holland Solar (op hoofdlijnen)</a:t>
            </a:r>
          </a:p>
          <a:p>
            <a:pPr marL="857250" lvl="1" indent="-457200">
              <a:buFont typeface="+mj-lt"/>
              <a:buAutoNum type="arabicPeriod"/>
            </a:pPr>
            <a:r>
              <a:rPr lang="nl-NL" dirty="0" smtClean="0"/>
              <a:t>Stimuleren van de vraag op korte termijn</a:t>
            </a:r>
          </a:p>
          <a:p>
            <a:pPr marL="1257300" lvl="2" indent="-457200"/>
            <a:r>
              <a:rPr lang="nl-NL" dirty="0" smtClean="0"/>
              <a:t>Vertrouwen in de markt creëren</a:t>
            </a:r>
          </a:p>
          <a:p>
            <a:pPr marL="1257300" lvl="2" indent="-457200"/>
            <a:r>
              <a:rPr lang="nl-NL" dirty="0" smtClean="0"/>
              <a:t>Investeren in de toekomst mogelijk maken</a:t>
            </a:r>
          </a:p>
          <a:p>
            <a:pPr marL="857250" lvl="1" indent="-457200">
              <a:buFont typeface="+mj-lt"/>
              <a:buAutoNum type="arabicPeriod"/>
            </a:pPr>
            <a:r>
              <a:rPr lang="nl-NL" dirty="0" smtClean="0"/>
              <a:t>Definiëren van de vraag op de lange termijn (2020 / 2023)</a:t>
            </a:r>
          </a:p>
          <a:p>
            <a:pPr marL="1257300" lvl="2" indent="-457200"/>
            <a:r>
              <a:rPr lang="nl-NL" dirty="0" smtClean="0"/>
              <a:t>Randvoorwaarden creëren voor een aantrekkelijke markt dan</a:t>
            </a:r>
          </a:p>
          <a:p>
            <a:pPr marL="857250" lvl="1" indent="-457200">
              <a:buFont typeface="+mj-lt"/>
              <a:buAutoNum type="arabicPeriod"/>
            </a:pPr>
            <a:r>
              <a:rPr lang="nl-NL" dirty="0" smtClean="0"/>
              <a:t>Voorbereiden op de vraag voor de korte en lange termijn</a:t>
            </a:r>
          </a:p>
          <a:p>
            <a:pPr lvl="2" indent="-342900"/>
            <a:r>
              <a:rPr lang="nl-NL" dirty="0" smtClean="0"/>
              <a:t>Sector moet anticiperen op de ontwikkelingen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354BE1-E88E-4A93-9D6C-33883A17E40F}" type="slidenum">
              <a:rPr lang="nl-NL" smtClean="0"/>
              <a:pPr>
                <a:defRPr/>
              </a:pPr>
              <a:t>5</a:t>
            </a:fld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911801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Korte termijn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Op</a:t>
                      </a:r>
                      <a:r>
                        <a:rPr lang="nl-NL" sz="1400" b="0" baseline="0" noProof="0" dirty="0" smtClean="0"/>
                        <a:t> termijn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Anticiperen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5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Actieplan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Contouren van een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94F9EF-3AB1-4C3F-9AD2-37EB7AC45148}" type="slidenum">
              <a:rPr lang="nl-NL" smtClean="0"/>
              <a:pPr>
                <a:defRPr/>
              </a:pPr>
              <a:t>6</a:t>
            </a:fld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3059832" y="1196752"/>
            <a:ext cx="583264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smtClean="0"/>
              <a:t>Stimulering vraag op de korte termijn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schemeClr val="bg1">
                    <a:lumMod val="50000"/>
                  </a:schemeClr>
                </a:solidFill>
              </a:rPr>
              <a:t>Waar kunnen we nu op inspelen!?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schemeClr val="bg1">
                    <a:lumMod val="50000"/>
                  </a:schemeClr>
                </a:solidFill>
              </a:rPr>
              <a:t>Hoe kunnen we nog meer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smtClean="0"/>
              <a:t>Marktvraag middellange termijn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schemeClr val="bg1">
                    <a:lumMod val="50000"/>
                  </a:schemeClr>
                </a:solidFill>
              </a:rPr>
              <a:t>Waar moeten we ons op instellen?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bg1">
                    <a:lumMod val="50000"/>
                  </a:schemeClr>
                </a:solidFill>
              </a:rPr>
              <a:t>Hoe kunnen we nog meer </a:t>
            </a:r>
            <a:r>
              <a:rPr lang="nl-NL" sz="2000" dirty="0" smtClean="0">
                <a:solidFill>
                  <a:schemeClr val="bg1">
                    <a:lumMod val="50000"/>
                  </a:schemeClr>
                </a:solidFill>
              </a:rPr>
              <a:t>doen?</a:t>
            </a:r>
            <a:endParaRPr lang="nl-NL" sz="20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smtClean="0"/>
              <a:t>Anticiperen op de veranderende vraag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schemeClr val="bg1">
                    <a:lumMod val="50000"/>
                  </a:schemeClr>
                </a:solidFill>
              </a:rPr>
              <a:t>Wat kunnen we zelf doen?</a:t>
            </a:r>
          </a:p>
        </p:txBody>
      </p:sp>
      <p:pic>
        <p:nvPicPr>
          <p:cNvPr id="1026" name="Picture 2" descr="C:\Users\Gerard\AppData\Local\Microsoft\Windows\Temporary Internet Files\Content.IE5\S6K0TKST\MC900240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55538"/>
            <a:ext cx="1810512" cy="122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911801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Korte termijn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Op</a:t>
                      </a:r>
                      <a:r>
                        <a:rPr lang="nl-NL" sz="1400" b="0" baseline="0" noProof="0" dirty="0" smtClean="0"/>
                        <a:t> termijn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Anticiperen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8684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Korte termijn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Stimulering marktvraag voor de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94F9EF-3AB1-4C3F-9AD2-37EB7AC45148}" type="slidenum">
              <a:rPr lang="nl-NL" smtClean="0"/>
              <a:pPr>
                <a:defRPr/>
              </a:pPr>
              <a:t>7</a:t>
            </a:fld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3059832" y="1744758"/>
            <a:ext cx="5832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smtClean="0"/>
              <a:t>Stimulering vraag op de korte termijn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schemeClr val="bg1">
                    <a:lumMod val="50000"/>
                  </a:schemeClr>
                </a:solidFill>
              </a:rPr>
              <a:t>Waar kunnen we nu op inspelen!?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schemeClr val="bg1">
                    <a:lumMod val="50000"/>
                  </a:schemeClr>
                </a:solidFill>
              </a:rPr>
              <a:t>Hoe kunnen we nog meer doen?</a:t>
            </a:r>
          </a:p>
        </p:txBody>
      </p:sp>
      <p:pic>
        <p:nvPicPr>
          <p:cNvPr id="2050" name="Picture 2" descr="C:\Users\Gerard\AppData\Local\Microsoft\Windows\Temporary Internet Files\Content.IE5\S6K0TKST\MP90044911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59" y="1954359"/>
            <a:ext cx="1656184" cy="1735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063035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Korte termijn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Op</a:t>
                      </a:r>
                      <a:r>
                        <a:rPr lang="nl-NL" sz="1400" b="0" baseline="0" noProof="0" dirty="0" smtClean="0"/>
                        <a:t> termijn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Anticiperen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949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Stimulering vraag op de korte termijn</a:t>
            </a:r>
            <a:br>
              <a:rPr lang="nl-NL" dirty="0"/>
            </a:br>
            <a:r>
              <a:rPr lang="nl-NL" sz="2400" dirty="0"/>
              <a:t>- Maatregelen in de pijplijn -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2520280"/>
          </a:xfrm>
        </p:spPr>
        <p:txBody>
          <a:bodyPr/>
          <a:lstStyle/>
          <a:p>
            <a:r>
              <a:rPr lang="nl-NL" dirty="0" smtClean="0"/>
              <a:t>Er zijn al veel voorgestelde maatregelen in het kader van het energieakkoord gerealiseerd!</a:t>
            </a:r>
          </a:p>
          <a:p>
            <a:pPr lvl="1"/>
            <a:r>
              <a:rPr lang="nl-NL" dirty="0" smtClean="0"/>
              <a:t>Of worden dat binnenkort (2015)</a:t>
            </a:r>
          </a:p>
          <a:p>
            <a:r>
              <a:rPr lang="nl-NL" dirty="0" smtClean="0"/>
              <a:t>Voor de volledigheid worden die snel doorgenomen</a:t>
            </a:r>
          </a:p>
          <a:p>
            <a:pPr lvl="1"/>
            <a:r>
              <a:rPr lang="nl-NL" dirty="0" smtClean="0"/>
              <a:t>Gezien de tijd op hoofdlijnen</a:t>
            </a:r>
          </a:p>
          <a:p>
            <a:pPr lvl="1"/>
            <a:r>
              <a:rPr lang="nl-NL" dirty="0" smtClean="0"/>
              <a:t>Op een ander moment kunnen we daar dieper op ingaan</a:t>
            </a:r>
          </a:p>
          <a:p>
            <a:pPr marL="457200" lvl="1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354BE1-E88E-4A93-9D6C-33883A17E40F}" type="slidenum">
              <a:rPr lang="nl-NL" smtClean="0"/>
              <a:pPr>
                <a:defRPr/>
              </a:pPr>
              <a:t>8</a:t>
            </a:fld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467544" y="4941168"/>
            <a:ext cx="426270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Telkens: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Maatregel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Effect korte termijn (inschatting)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Effect lange termijn </a:t>
            </a:r>
            <a:r>
              <a:rPr lang="nl-NL" dirty="0"/>
              <a:t>(inschatting)</a:t>
            </a:r>
          </a:p>
          <a:p>
            <a:r>
              <a:rPr lang="nl-NL" dirty="0" smtClean="0"/>
              <a:t>ECN rekent t.z.t een en ander echt door</a:t>
            </a:r>
            <a:endParaRPr lang="nl-NL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99852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Korte termijn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Op</a:t>
                      </a:r>
                      <a:r>
                        <a:rPr lang="nl-NL" sz="1400" b="0" baseline="0" noProof="0" dirty="0" smtClean="0"/>
                        <a:t> termijn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Anticiperen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 descr="C:\Users\Gerard\AppData\Local\Microsoft\Windows\Temporary Internet Files\Content.IE5\3W386QJM\MC9000823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3556" y="5679832"/>
            <a:ext cx="617077" cy="61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005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Stimulering vraag op de korte termijn</a:t>
            </a:r>
            <a:br>
              <a:rPr lang="nl-NL" dirty="0"/>
            </a:br>
            <a:r>
              <a:rPr lang="nl-NL" sz="2400" dirty="0"/>
              <a:t>- Maatregelen in de pijplijn -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604664"/>
          </a:xfrm>
        </p:spPr>
        <p:txBody>
          <a:bodyPr/>
          <a:lstStyle/>
          <a:p>
            <a:r>
              <a:rPr lang="nl-NL" dirty="0" smtClean="0"/>
              <a:t>Bouwregelgeving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354BE1-E88E-4A93-9D6C-33883A17E40F}" type="slidenum">
              <a:rPr lang="nl-NL" smtClean="0"/>
              <a:pPr>
                <a:defRPr/>
              </a:pPr>
              <a:t>9</a:t>
            </a:fld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855132"/>
              </p:ext>
            </p:extLst>
          </p:nvPr>
        </p:nvGraphicFramePr>
        <p:xfrm>
          <a:off x="395536" y="2780928"/>
          <a:ext cx="842493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679"/>
                <a:gridCol w="4137245"/>
                <a:gridCol w="2031012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Onderwerp: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Effect korte termijn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Effect 2023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Energielabels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Belangrijk kader</a:t>
                      </a:r>
                      <a:r>
                        <a:rPr lang="nl-NL" baseline="0" dirty="0" smtClean="0"/>
                        <a:t> voor gerichte acties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Marginaal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Energie-index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Belangrijk voor de huursector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Draagt bij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Epc</a:t>
                      </a:r>
                      <a:r>
                        <a:rPr lang="nl-NL" dirty="0" smtClean="0"/>
                        <a:t> van 0,6 naar 0,4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Belangrijk voor de nieuwbouw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Niet van toepassing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99852"/>
              </p:ext>
            </p:extLst>
          </p:nvPr>
        </p:nvGraphicFramePr>
        <p:xfrm>
          <a:off x="179512" y="6495993"/>
          <a:ext cx="5364088" cy="3326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9497"/>
                <a:gridCol w="1311271"/>
                <a:gridCol w="1323160"/>
                <a:gridCol w="1440160"/>
              </a:tblGrid>
              <a:tr h="332656"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Inleiding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Korte termijn</a:t>
                      </a:r>
                      <a:endParaRPr lang="nl-NL" sz="1400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Op</a:t>
                      </a:r>
                      <a:r>
                        <a:rPr lang="nl-NL" sz="1400" b="0" baseline="0" noProof="0" dirty="0" smtClean="0"/>
                        <a:t> termijn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noProof="0" dirty="0" smtClean="0"/>
                        <a:t>Anticiperen</a:t>
                      </a:r>
                      <a:endParaRPr lang="nl-NL" sz="1400" b="0" noProof="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7" name="Picture 2" descr="C:\Users\Gerard\AppData\Local\Microsoft\Windows\Temporary Internet Files\Content.IE5\3W386QJM\MC9000823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3556" y="5679832"/>
            <a:ext cx="617077" cy="61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164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6627C0F71D594F9537D0253E208AFE" ma:contentTypeVersion="0" ma:contentTypeDescription="Een nieuw document maken." ma:contentTypeScope="" ma:versionID="6430bd78fe846f960346046cd16ac66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f0e0a565edc8de6eb8fabc5bc4e821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3ED70A-D44B-4B7A-AE12-BC549081DA7E}"/>
</file>

<file path=customXml/itemProps2.xml><?xml version="1.0" encoding="utf-8"?>
<ds:datastoreItem xmlns:ds="http://schemas.openxmlformats.org/officeDocument/2006/customXml" ds:itemID="{F1FCABAC-70E3-4675-B357-361CBBBFE1BC}"/>
</file>

<file path=customXml/itemProps3.xml><?xml version="1.0" encoding="utf-8"?>
<ds:datastoreItem xmlns:ds="http://schemas.openxmlformats.org/officeDocument/2006/customXml" ds:itemID="{73D1579B-AF01-43CE-A76A-3EE48EDDCFD2}"/>
</file>

<file path=docProps/app.xml><?xml version="1.0" encoding="utf-8"?>
<Properties xmlns="http://schemas.openxmlformats.org/officeDocument/2006/extended-properties" xmlns:vt="http://schemas.openxmlformats.org/officeDocument/2006/docPropsVTypes">
  <TotalTime>22178</TotalTime>
  <Words>990</Words>
  <Application>Microsoft Office PowerPoint</Application>
  <PresentationFormat>Diavoorstelling (4:3)</PresentationFormat>
  <Paragraphs>307</Paragraphs>
  <Slides>20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Office-thema</vt:lpstr>
      <vt:lpstr>Planvorming Energieakkoord Zonnewarmte</vt:lpstr>
      <vt:lpstr>Inhoudsopgave</vt:lpstr>
      <vt:lpstr>Inleiding</vt:lpstr>
      <vt:lpstr>Inleiding</vt:lpstr>
      <vt:lpstr>Inleiding</vt:lpstr>
      <vt:lpstr>Actieplan</vt:lpstr>
      <vt:lpstr>Korte termijn</vt:lpstr>
      <vt:lpstr>Stimulering vraag op de korte termijn - Maatregelen in de pijplijn -</vt:lpstr>
      <vt:lpstr>Stimulering vraag op de korte termijn - Maatregelen in de pijplijn -</vt:lpstr>
      <vt:lpstr>Stimulering vraag op de korte termijn - Maatregelen in de pijplijn -</vt:lpstr>
      <vt:lpstr>Stimulering vraag op de korte termijn - Maatregelen in de pijplijn -</vt:lpstr>
      <vt:lpstr>Stimulering vraag op de korte termijn - Nieuwe voorstellen -</vt:lpstr>
      <vt:lpstr>Stimulering vraag op de korte termijn - Nieuwe voorstellen -</vt:lpstr>
      <vt:lpstr>Middellange termijn</vt:lpstr>
      <vt:lpstr>Stimulering vraag op termijn - Maatregelen in de pijplijn -</vt:lpstr>
      <vt:lpstr>Stimulering vraag op termijn - Nieuwe maatregelen -</vt:lpstr>
      <vt:lpstr>Productontwikkeling en innovaties </vt:lpstr>
      <vt:lpstr>  Anticiperen op onze toekomst</vt:lpstr>
      <vt:lpstr>samenvattend</vt:lpstr>
      <vt:lpstr>Samenvattend</vt:lpstr>
    </vt:vector>
  </TitlesOfParts>
  <Company>Sola 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Sola</dc:creator>
  <cp:lastModifiedBy>Gerard</cp:lastModifiedBy>
  <cp:revision>290</cp:revision>
  <cp:lastPrinted>2014-11-12T08:43:22Z</cp:lastPrinted>
  <dcterms:created xsi:type="dcterms:W3CDTF">2009-12-08T10:18:03Z</dcterms:created>
  <dcterms:modified xsi:type="dcterms:W3CDTF">2014-11-18T09:56:19Z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0x010100716627C0F71D594F9537D0253E208AFE</vt:lpwstr>
  </property>
  <property fmtid="{D5CDD505-2E9C-101B-9397-08002B2CF9AE}" pid="3" name="IsMyDocuments">
    <vt:bool>true</vt:bool>
  </property>
</Properties>
</file>